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6.png" ContentType="image/png"/>
  <Override PartName="/ppt/media/image23.png" ContentType="image/png"/>
  <Override PartName="/ppt/media/image21.png" ContentType="image/png"/>
  <Override PartName="/ppt/media/image19.jpeg" ContentType="image/jpeg"/>
  <Override PartName="/ppt/media/image25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24.png" ContentType="image/png"/>
  <Override PartName="/ppt/media/image11.jpeg" ContentType="image/jpeg"/>
  <Override PartName="/ppt/media/image1.png" ContentType="image/png"/>
  <Override PartName="/ppt/media/image31.png" ContentType="image/png"/>
  <Override PartName="/ppt/media/image3.jpeg" ContentType="image/jpeg"/>
  <Override PartName="/ppt/media/image30.png" ContentType="image/png"/>
  <Override PartName="/ppt/media/image9.png" ContentType="image/png"/>
  <Override PartName="/ppt/media/image22.jpeg" ContentType="image/jpeg"/>
  <Override PartName="/ppt/media/image12.png" ContentType="image/png"/>
  <Override PartName="/ppt/media/image7.png" ContentType="image/png"/>
  <Override PartName="/ppt/media/image34.jpeg" ContentType="image/jpeg"/>
  <Override PartName="/ppt/media/image37.png" ContentType="image/png"/>
  <Override PartName="/ppt/media/image13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4.png" ContentType="image/png"/>
  <Override PartName="/ppt/media/image33.png" ContentType="image/png"/>
  <Override PartName="/ppt/media/image45.png" ContentType="image/png"/>
  <Override PartName="/ppt/media/image10.png" ContentType="image/png"/>
  <Override PartName="/ppt/media/image46.jpeg" ContentType="image/jpeg"/>
  <Override PartName="/ppt/media/image36.png" ContentType="image/png"/>
  <Override PartName="/ppt/media/image6.png" ContentType="image/png"/>
  <Override PartName="/ppt/media/image43.jpeg" ContentType="image/jpeg"/>
  <Override PartName="/ppt/media/image35.png" ContentType="image/png"/>
  <Override PartName="/ppt/media/image5.png" ContentType="image/png"/>
  <Override PartName="/ppt/media/image38.png" ContentType="image/png"/>
  <Override PartName="/ppt/media/image39.jpeg" ContentType="image/jpeg"/>
  <Override PartName="/ppt/media/image8.jpeg" ContentType="image/jpeg"/>
  <Override PartName="/ppt/media/image28.png" ContentType="image/png"/>
  <Override PartName="/ppt/media/image29.jpeg" ContentType="image/jpeg"/>
  <Override PartName="/ppt/media/image4.png" ContentType="image/png"/>
  <Override PartName="/ppt/media/image27.png" ContentType="image/png"/>
  <Override PartName="/ppt/media/image32.png" ContentType="image/png"/>
  <Override PartName="/ppt/media/image2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</a:t>
            </a:r>
            <a:r>
              <a:rPr b="0" lang="en-US" sz="1800" spc="-1" strike="noStrike">
                <a:latin typeface="Arial"/>
              </a:rPr>
              <a:t>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2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7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5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"/>
          <p:cNvGrpSpPr/>
          <p:nvPr/>
        </p:nvGrpSpPr>
        <p:grpSpPr>
          <a:xfrm>
            <a:off x="0" y="0"/>
            <a:ext cx="10078200" cy="1079280"/>
            <a:chOff x="0" y="0"/>
            <a:chExt cx="10078200" cy="1079280"/>
          </a:xfrm>
        </p:grpSpPr>
        <p:sp>
          <p:nvSpPr>
            <p:cNvPr id="269" name=""/>
            <p:cNvSpPr/>
            <p:nvPr/>
          </p:nvSpPr>
          <p:spPr>
            <a:xfrm>
              <a:off x="0" y="1080"/>
              <a:ext cx="10078200" cy="107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0" name="" descr=""/>
            <p:cNvPicPr/>
            <p:nvPr/>
          </p:nvPicPr>
          <p:blipFill>
            <a:blip r:embed="rId1"/>
            <a:stretch/>
          </p:blipFill>
          <p:spPr>
            <a:xfrm>
              <a:off x="7560000" y="0"/>
              <a:ext cx="1079280" cy="107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1" name="" descr=""/>
            <p:cNvPicPr/>
            <p:nvPr/>
          </p:nvPicPr>
          <p:blipFill>
            <a:blip r:embed="rId2"/>
            <a:stretch/>
          </p:blipFill>
          <p:spPr>
            <a:xfrm>
              <a:off x="8787960" y="72000"/>
              <a:ext cx="931320" cy="94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2" name="" descr=""/>
            <p:cNvPicPr/>
            <p:nvPr/>
          </p:nvPicPr>
          <p:blipFill>
            <a:blip r:embed="rId3"/>
            <a:stretch/>
          </p:blipFill>
          <p:spPr>
            <a:xfrm>
              <a:off x="560160" y="72360"/>
              <a:ext cx="928080" cy="928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3" name="PlaceHolder 1"/>
          <p:cNvSpPr/>
          <p:nvPr/>
        </p:nvSpPr>
        <p:spPr>
          <a:xfrm>
            <a:off x="50436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DejaVu Sans"/>
                <a:ea typeface="DejaVu Sans"/>
              </a:rPr>
              <a:t>Investigating the capability of UAV imagery for AI-assisted mapping of Refugee Camps in East Africa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Lightning talk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Christopher Yan-Chak, Chan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Matthias Weigand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Emran Alchikh Alnajar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Dr. Hannes Taubenböck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DejaVu Sans"/>
                <a:ea typeface="DejaVu Sans"/>
              </a:rPr>
              <a:t>2022-08-21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Open UAV data can foster development of humanitarian AI-assisted mapping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Previous competition winning network experience difficultes in new environments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Investments in dedicated model provide better results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355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356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7" name="" descr=""/>
            <p:cNvPicPr/>
            <p:nvPr/>
          </p:nvPicPr>
          <p:blipFill>
            <a:blip r:embed="rId1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8" name="" descr=""/>
            <p:cNvPicPr/>
            <p:nvPr/>
          </p:nvPicPr>
          <p:blipFill>
            <a:blip r:embed="rId2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9" name="" descr=""/>
            <p:cNvPicPr/>
            <p:nvPr/>
          </p:nvPicPr>
          <p:blipFill>
            <a:blip r:embed="rId3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0" name=""/>
          <p:cNvSpPr/>
          <p:nvPr/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Takeaways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Arial"/>
              </a:rPr>
              <a:t>Questions?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362" name=""/>
          <p:cNvGrpSpPr/>
          <p:nvPr/>
        </p:nvGrpSpPr>
        <p:grpSpPr>
          <a:xfrm>
            <a:off x="0" y="360"/>
            <a:ext cx="10079280" cy="539280"/>
            <a:chOff x="0" y="360"/>
            <a:chExt cx="10079280" cy="539280"/>
          </a:xfrm>
        </p:grpSpPr>
        <p:sp>
          <p:nvSpPr>
            <p:cNvPr id="363" name=""/>
            <p:cNvSpPr/>
            <p:nvPr/>
          </p:nvSpPr>
          <p:spPr>
            <a:xfrm>
              <a:off x="0" y="144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4" name="" descr=""/>
            <p:cNvPicPr/>
            <p:nvPr/>
          </p:nvPicPr>
          <p:blipFill>
            <a:blip r:embed="rId1"/>
            <a:stretch/>
          </p:blipFill>
          <p:spPr>
            <a:xfrm>
              <a:off x="7560720" y="36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5" name="" descr=""/>
            <p:cNvPicPr/>
            <p:nvPr/>
          </p:nvPicPr>
          <p:blipFill>
            <a:blip r:embed="rId2"/>
            <a:stretch/>
          </p:blipFill>
          <p:spPr>
            <a:xfrm>
              <a:off x="8427960" y="36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6" name="" descr=""/>
            <p:cNvPicPr/>
            <p:nvPr/>
          </p:nvPicPr>
          <p:blipFill>
            <a:blip r:embed="rId3"/>
            <a:stretch/>
          </p:blipFill>
          <p:spPr>
            <a:xfrm>
              <a:off x="1280160" y="3672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/>
          </p:nvPr>
        </p:nvSpPr>
        <p:spPr>
          <a:xfrm>
            <a:off x="503640" y="1326240"/>
            <a:ext cx="442512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DejaVu Sans"/>
              </a:rPr>
              <a:t>Informal settlement mapping is key catalyst to formalisation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DejaVu Sans"/>
              </a:rPr>
              <a:t>Still highly neglected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GB" sz="2800" spc="-1" strike="noStrike">
                <a:latin typeface="DejaVu Sans"/>
              </a:rPr>
              <a:t>Episodes of mapping activity dependent on natural disaster (Herfort et al., 2021)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DejaVu Sans"/>
              </a:rPr>
              <a:t>Assisted mapping could help reduce data inequality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75" name=""/>
          <p:cNvGrpSpPr/>
          <p:nvPr/>
        </p:nvGrpSpPr>
        <p:grpSpPr>
          <a:xfrm>
            <a:off x="4767840" y="1390680"/>
            <a:ext cx="5290200" cy="3222000"/>
            <a:chOff x="4767840" y="1390680"/>
            <a:chExt cx="5290200" cy="3222000"/>
          </a:xfrm>
        </p:grpSpPr>
        <p:pic>
          <p:nvPicPr>
            <p:cNvPr id="276" name="" descr=""/>
            <p:cNvPicPr/>
            <p:nvPr/>
          </p:nvPicPr>
          <p:blipFill>
            <a:blip r:embed="rId1"/>
            <a:stretch/>
          </p:blipFill>
          <p:spPr>
            <a:xfrm>
              <a:off x="6315840" y="4068360"/>
              <a:ext cx="2267280" cy="54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7" name="" descr=""/>
            <p:cNvPicPr/>
            <p:nvPr/>
          </p:nvPicPr>
          <p:blipFill>
            <a:blip r:embed="rId2"/>
            <a:stretch/>
          </p:blipFill>
          <p:spPr>
            <a:xfrm>
              <a:off x="4767840" y="1390680"/>
              <a:ext cx="5290200" cy="2485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78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279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0" name="" descr=""/>
            <p:cNvPicPr/>
            <p:nvPr/>
          </p:nvPicPr>
          <p:blipFill>
            <a:blip r:embed="rId3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" descr=""/>
            <p:cNvPicPr/>
            <p:nvPr/>
          </p:nvPicPr>
          <p:blipFill>
            <a:blip r:embed="rId4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" descr=""/>
            <p:cNvPicPr/>
            <p:nvPr/>
          </p:nvPicPr>
          <p:blipFill>
            <a:blip r:embed="rId5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3" name=""/>
          <p:cNvSpPr/>
          <p:nvPr/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Problem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4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en-US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GB" sz="2020" spc="-1" strike="noStrike">
                <a:latin typeface="DejaVu Sans"/>
              </a:rPr>
              <a:t>Use OpenAerialMap for building extraction in informal settlements</a:t>
            </a: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GB" sz="2020" spc="-1" strike="noStrike">
                <a:latin typeface="DejaVu Sans"/>
              </a:rPr>
              <a:t>Compare existing models to the model trained in this study</a:t>
            </a: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GB" sz="2020" spc="-1" strike="noStrike">
                <a:latin typeface="DejaVu Sans"/>
              </a:rPr>
              <a:t>Ensure Reproducibility through open-source code </a:t>
            </a: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endParaRPr b="0" lang="en-US" sz="202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en-GB" sz="2020" spc="-1" strike="noStrike">
                <a:latin typeface="DejaVu Sans"/>
              </a:rPr>
              <a:t>Project extension capabilites for HOT community</a:t>
            </a:r>
            <a:endParaRPr b="0" lang="en-US" sz="2020" spc="-1" strike="noStrike">
              <a:latin typeface="Arial"/>
            </a:endParaRPr>
          </a:p>
        </p:txBody>
      </p:sp>
      <p:grpSp>
        <p:nvGrpSpPr>
          <p:cNvPr id="285" name=""/>
          <p:cNvGrpSpPr/>
          <p:nvPr/>
        </p:nvGrpSpPr>
        <p:grpSpPr>
          <a:xfrm>
            <a:off x="0" y="360"/>
            <a:ext cx="10079280" cy="539280"/>
            <a:chOff x="0" y="360"/>
            <a:chExt cx="10079280" cy="539280"/>
          </a:xfrm>
        </p:grpSpPr>
        <p:sp>
          <p:nvSpPr>
            <p:cNvPr id="286" name=""/>
            <p:cNvSpPr/>
            <p:nvPr/>
          </p:nvSpPr>
          <p:spPr>
            <a:xfrm>
              <a:off x="0" y="144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7" name="" descr=""/>
            <p:cNvPicPr/>
            <p:nvPr/>
          </p:nvPicPr>
          <p:blipFill>
            <a:blip r:embed="rId1"/>
            <a:stretch/>
          </p:blipFill>
          <p:spPr>
            <a:xfrm>
              <a:off x="7560720" y="36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8" name="" descr=""/>
            <p:cNvPicPr/>
            <p:nvPr/>
          </p:nvPicPr>
          <p:blipFill>
            <a:blip r:embed="rId2"/>
            <a:stretch/>
          </p:blipFill>
          <p:spPr>
            <a:xfrm>
              <a:off x="8427960" y="36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" descr=""/>
            <p:cNvPicPr/>
            <p:nvPr/>
          </p:nvPicPr>
          <p:blipFill>
            <a:blip r:embed="rId3"/>
            <a:stretch/>
          </p:blipFill>
          <p:spPr>
            <a:xfrm>
              <a:off x="1280160" y="3672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0" name=""/>
          <p:cNvSpPr/>
          <p:nvPr/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Objective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"/>
          <p:cNvGrpSpPr/>
          <p:nvPr/>
        </p:nvGrpSpPr>
        <p:grpSpPr>
          <a:xfrm>
            <a:off x="91800" y="590760"/>
            <a:ext cx="9687960" cy="5006520"/>
            <a:chOff x="91800" y="590760"/>
            <a:chExt cx="9687960" cy="5006520"/>
          </a:xfrm>
        </p:grpSpPr>
        <p:pic>
          <p:nvPicPr>
            <p:cNvPr id="292" name="" descr=""/>
            <p:cNvPicPr/>
            <p:nvPr/>
          </p:nvPicPr>
          <p:blipFill>
            <a:blip r:embed="rId1"/>
            <a:stretch/>
          </p:blipFill>
          <p:spPr>
            <a:xfrm>
              <a:off x="252000" y="590760"/>
              <a:ext cx="9527760" cy="500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3" name=""/>
            <p:cNvSpPr/>
            <p:nvPr/>
          </p:nvSpPr>
          <p:spPr>
            <a:xfrm>
              <a:off x="7816320" y="5078160"/>
              <a:ext cx="1766880" cy="420840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000" spc="-1" strike="noStrike">
                  <a:solidFill>
                    <a:srgbClr val="ffffff"/>
                  </a:solidFill>
                  <a:latin typeface="Arial"/>
                  <a:ea typeface="DejaVu Sans"/>
                </a:rPr>
                <a:t>Kalobeyei Village 1, Kakuma, Kenya</a:t>
              </a:r>
              <a:endParaRPr b="0" lang="en-US" sz="1000" spc="-1" strike="noStrike">
                <a:latin typeface="Arial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3886560" y="1767240"/>
              <a:ext cx="2160000" cy="981360"/>
            </a:xfrm>
            <a:prstGeom prst="ellipse">
              <a:avLst/>
            </a:prstGeom>
            <a:noFill/>
            <a:ln w="19080">
              <a:solidFill>
                <a:srgbClr val="2a60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"/>
            <p:cNvSpPr/>
            <p:nvPr/>
          </p:nvSpPr>
          <p:spPr>
            <a:xfrm rot="319200">
              <a:off x="188280" y="2997000"/>
              <a:ext cx="3142800" cy="2227320"/>
            </a:xfrm>
            <a:prstGeom prst="ellipse">
              <a:avLst/>
            </a:prstGeom>
            <a:noFill/>
            <a:ln w="19080">
              <a:solidFill>
                <a:srgbClr val="00a9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6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297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8" name="" descr=""/>
            <p:cNvPicPr/>
            <p:nvPr/>
          </p:nvPicPr>
          <p:blipFill>
            <a:blip r:embed="rId2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9" name="" descr=""/>
            <p:cNvPicPr/>
            <p:nvPr/>
          </p:nvPicPr>
          <p:blipFill>
            <a:blip r:embed="rId3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" descr=""/>
            <p:cNvPicPr/>
            <p:nvPr/>
          </p:nvPicPr>
          <p:blipFill>
            <a:blip r:embed="rId4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Kalobeyei, Kakuma, Kenya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206280" y="572400"/>
            <a:ext cx="9693000" cy="5087520"/>
          </a:xfrm>
          <a:prstGeom prst="rect">
            <a:avLst/>
          </a:prstGeom>
          <a:ln w="0">
            <a:noFill/>
          </a:ln>
        </p:spPr>
      </p:pic>
      <p:sp>
        <p:nvSpPr>
          <p:cNvPr id="303" name=""/>
          <p:cNvSpPr/>
          <p:nvPr/>
        </p:nvSpPr>
        <p:spPr>
          <a:xfrm>
            <a:off x="7706160" y="5130720"/>
            <a:ext cx="1993680" cy="26388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ffffff"/>
                </a:solidFill>
                <a:latin typeface="Arial"/>
                <a:ea typeface="DejaVu Sans"/>
              </a:rPr>
              <a:t>Dzaleka, Dowa, Malawi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 rot="21085800">
            <a:off x="456480" y="2187000"/>
            <a:ext cx="2823120" cy="1964880"/>
          </a:xfrm>
          <a:prstGeom prst="ellipse">
            <a:avLst/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"/>
          <p:cNvSpPr/>
          <p:nvPr/>
        </p:nvSpPr>
        <p:spPr>
          <a:xfrm rot="21085200">
            <a:off x="-23760" y="4755600"/>
            <a:ext cx="2418840" cy="826560"/>
          </a:xfrm>
          <a:prstGeom prst="ellipse">
            <a:avLst/>
          </a:prstGeom>
          <a:noFill/>
          <a:ln w="29160">
            <a:solidFill>
              <a:srgbClr val="00a9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"/>
          <p:cNvSpPr/>
          <p:nvPr/>
        </p:nvSpPr>
        <p:spPr>
          <a:xfrm rot="7043400">
            <a:off x="5150880" y="3682440"/>
            <a:ext cx="1861560" cy="1959480"/>
          </a:xfrm>
          <a:prstGeom prst="ellipse">
            <a:avLst/>
          </a:prstGeom>
          <a:noFill/>
          <a:ln w="29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7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308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9" name="" descr=""/>
            <p:cNvPicPr/>
            <p:nvPr/>
          </p:nvPicPr>
          <p:blipFill>
            <a:blip r:embed="rId2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0" name="" descr=""/>
            <p:cNvPicPr/>
            <p:nvPr/>
          </p:nvPicPr>
          <p:blipFill>
            <a:blip r:embed="rId3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1" name="" descr=""/>
            <p:cNvPicPr/>
            <p:nvPr/>
          </p:nvPicPr>
          <p:blipFill>
            <a:blip r:embed="rId4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Dzaleka, Dowa, Malawi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314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5" name="" descr=""/>
            <p:cNvPicPr/>
            <p:nvPr/>
          </p:nvPicPr>
          <p:blipFill>
            <a:blip r:embed="rId1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6" name="" descr=""/>
            <p:cNvPicPr/>
            <p:nvPr/>
          </p:nvPicPr>
          <p:blipFill>
            <a:blip r:embed="rId2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7" name="" descr=""/>
            <p:cNvPicPr/>
            <p:nvPr/>
          </p:nvPicPr>
          <p:blipFill>
            <a:blip r:embed="rId3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UAV motion artefacts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19" name="" descr=""/>
          <p:cNvPicPr/>
          <p:nvPr/>
        </p:nvPicPr>
        <p:blipFill>
          <a:blip r:embed="rId4"/>
          <a:stretch/>
        </p:blipFill>
        <p:spPr>
          <a:xfrm>
            <a:off x="431640" y="1188720"/>
            <a:ext cx="2032200" cy="2012760"/>
          </a:xfrm>
          <a:prstGeom prst="rect">
            <a:avLst/>
          </a:prstGeom>
          <a:ln w="0">
            <a:noFill/>
          </a:ln>
        </p:spPr>
      </p:pic>
      <p:pic>
        <p:nvPicPr>
          <p:cNvPr id="320" name="" descr=""/>
          <p:cNvPicPr/>
          <p:nvPr/>
        </p:nvPicPr>
        <p:blipFill>
          <a:blip r:embed="rId5"/>
          <a:stretch/>
        </p:blipFill>
        <p:spPr>
          <a:xfrm>
            <a:off x="2592360" y="2857680"/>
            <a:ext cx="2198880" cy="2229120"/>
          </a:xfrm>
          <a:prstGeom prst="rect">
            <a:avLst/>
          </a:prstGeom>
          <a:ln w="0">
            <a:noFill/>
          </a:ln>
        </p:spPr>
      </p:pic>
      <p:sp>
        <p:nvSpPr>
          <p:cNvPr id="321" name=""/>
          <p:cNvSpPr/>
          <p:nvPr/>
        </p:nvSpPr>
        <p:spPr>
          <a:xfrm>
            <a:off x="72360" y="862560"/>
            <a:ext cx="4859640" cy="4499280"/>
          </a:xfrm>
          <a:custGeom>
            <a:avLst/>
            <a:gdLst/>
            <a:ahLst/>
            <a:rect l="l" t="t" r="r" b="b"/>
            <a:pathLst>
              <a:path w="13502" h="12502">
                <a:moveTo>
                  <a:pt x="2083" y="0"/>
                </a:moveTo>
                <a:lnTo>
                  <a:pt x="2083" y="0"/>
                </a:lnTo>
                <a:cubicBezTo>
                  <a:pt x="1718" y="0"/>
                  <a:pt x="1358" y="96"/>
                  <a:pt x="1042" y="279"/>
                </a:cubicBezTo>
                <a:cubicBezTo>
                  <a:pt x="725" y="462"/>
                  <a:pt x="462" y="725"/>
                  <a:pt x="279" y="1042"/>
                </a:cubicBezTo>
                <a:cubicBezTo>
                  <a:pt x="96" y="1358"/>
                  <a:pt x="0" y="1718"/>
                  <a:pt x="0" y="2084"/>
                </a:cubicBezTo>
                <a:lnTo>
                  <a:pt x="0" y="10417"/>
                </a:lnTo>
                <a:lnTo>
                  <a:pt x="0" y="10418"/>
                </a:lnTo>
                <a:cubicBezTo>
                  <a:pt x="0" y="10783"/>
                  <a:pt x="96" y="11143"/>
                  <a:pt x="279" y="11459"/>
                </a:cubicBezTo>
                <a:cubicBezTo>
                  <a:pt x="462" y="11776"/>
                  <a:pt x="725" y="12039"/>
                  <a:pt x="1042" y="12222"/>
                </a:cubicBezTo>
                <a:cubicBezTo>
                  <a:pt x="1358" y="12405"/>
                  <a:pt x="1718" y="12501"/>
                  <a:pt x="2084" y="12501"/>
                </a:cubicBezTo>
                <a:lnTo>
                  <a:pt x="11417" y="12501"/>
                </a:lnTo>
                <a:lnTo>
                  <a:pt x="11418" y="12501"/>
                </a:lnTo>
                <a:cubicBezTo>
                  <a:pt x="11783" y="12501"/>
                  <a:pt x="12143" y="12405"/>
                  <a:pt x="12459" y="12222"/>
                </a:cubicBezTo>
                <a:cubicBezTo>
                  <a:pt x="12776" y="12039"/>
                  <a:pt x="13039" y="11776"/>
                  <a:pt x="13222" y="11459"/>
                </a:cubicBezTo>
                <a:cubicBezTo>
                  <a:pt x="13405" y="11143"/>
                  <a:pt x="13501" y="10783"/>
                  <a:pt x="13501" y="10418"/>
                </a:cubicBezTo>
                <a:lnTo>
                  <a:pt x="13501" y="2083"/>
                </a:lnTo>
                <a:lnTo>
                  <a:pt x="13501" y="2084"/>
                </a:lnTo>
                <a:lnTo>
                  <a:pt x="13501" y="2084"/>
                </a:lnTo>
                <a:cubicBezTo>
                  <a:pt x="13501" y="1718"/>
                  <a:pt x="13405" y="1358"/>
                  <a:pt x="13222" y="1042"/>
                </a:cubicBezTo>
                <a:cubicBezTo>
                  <a:pt x="13039" y="725"/>
                  <a:pt x="12776" y="462"/>
                  <a:pt x="12459" y="279"/>
                </a:cubicBezTo>
                <a:cubicBezTo>
                  <a:pt x="12143" y="96"/>
                  <a:pt x="11783" y="0"/>
                  <a:pt x="11418" y="0"/>
                </a:cubicBezTo>
                <a:lnTo>
                  <a:pt x="2083" y="0"/>
                </a:lnTo>
                <a:close/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"/>
          <p:cNvSpPr/>
          <p:nvPr/>
        </p:nvSpPr>
        <p:spPr>
          <a:xfrm>
            <a:off x="5112360" y="862560"/>
            <a:ext cx="4859280" cy="4498920"/>
          </a:xfrm>
          <a:custGeom>
            <a:avLst/>
            <a:gdLst/>
            <a:ahLst/>
            <a:rect l="l" t="t" r="r" b="b"/>
            <a:pathLst>
              <a:path w="13502" h="12502">
                <a:moveTo>
                  <a:pt x="2083" y="0"/>
                </a:moveTo>
                <a:lnTo>
                  <a:pt x="2084" y="0"/>
                </a:lnTo>
                <a:cubicBezTo>
                  <a:pt x="1718" y="0"/>
                  <a:pt x="1358" y="96"/>
                  <a:pt x="1042" y="279"/>
                </a:cubicBezTo>
                <a:cubicBezTo>
                  <a:pt x="725" y="462"/>
                  <a:pt x="462" y="725"/>
                  <a:pt x="279" y="1042"/>
                </a:cubicBezTo>
                <a:cubicBezTo>
                  <a:pt x="96" y="1358"/>
                  <a:pt x="0" y="1718"/>
                  <a:pt x="0" y="2084"/>
                </a:cubicBezTo>
                <a:lnTo>
                  <a:pt x="0" y="10417"/>
                </a:lnTo>
                <a:lnTo>
                  <a:pt x="0" y="10418"/>
                </a:lnTo>
                <a:cubicBezTo>
                  <a:pt x="0" y="10783"/>
                  <a:pt x="96" y="11143"/>
                  <a:pt x="279" y="11459"/>
                </a:cubicBezTo>
                <a:cubicBezTo>
                  <a:pt x="462" y="11776"/>
                  <a:pt x="725" y="12039"/>
                  <a:pt x="1042" y="12222"/>
                </a:cubicBezTo>
                <a:cubicBezTo>
                  <a:pt x="1358" y="12405"/>
                  <a:pt x="1718" y="12501"/>
                  <a:pt x="2084" y="12501"/>
                </a:cubicBezTo>
                <a:lnTo>
                  <a:pt x="11417" y="12501"/>
                </a:lnTo>
                <a:lnTo>
                  <a:pt x="11418" y="12501"/>
                </a:lnTo>
                <a:cubicBezTo>
                  <a:pt x="11783" y="12501"/>
                  <a:pt x="12143" y="12405"/>
                  <a:pt x="12459" y="12222"/>
                </a:cubicBezTo>
                <a:cubicBezTo>
                  <a:pt x="12776" y="12039"/>
                  <a:pt x="13039" y="11776"/>
                  <a:pt x="13222" y="11459"/>
                </a:cubicBezTo>
                <a:cubicBezTo>
                  <a:pt x="13405" y="11143"/>
                  <a:pt x="13501" y="10783"/>
                  <a:pt x="13501" y="10418"/>
                </a:cubicBezTo>
                <a:lnTo>
                  <a:pt x="13501" y="2083"/>
                </a:lnTo>
                <a:lnTo>
                  <a:pt x="13501" y="2084"/>
                </a:lnTo>
                <a:lnTo>
                  <a:pt x="13501" y="2084"/>
                </a:lnTo>
                <a:cubicBezTo>
                  <a:pt x="13501" y="1718"/>
                  <a:pt x="13405" y="1358"/>
                  <a:pt x="13222" y="1042"/>
                </a:cubicBezTo>
                <a:cubicBezTo>
                  <a:pt x="13039" y="725"/>
                  <a:pt x="12776" y="462"/>
                  <a:pt x="12459" y="279"/>
                </a:cubicBezTo>
                <a:cubicBezTo>
                  <a:pt x="12143" y="96"/>
                  <a:pt x="11783" y="0"/>
                  <a:pt x="11418" y="0"/>
                </a:cubicBezTo>
                <a:lnTo>
                  <a:pt x="2083" y="0"/>
                </a:lnTo>
              </a:path>
            </a:pathLst>
          </a:cu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"/>
          <p:cNvSpPr/>
          <p:nvPr/>
        </p:nvSpPr>
        <p:spPr>
          <a:xfrm>
            <a:off x="431640" y="3923280"/>
            <a:ext cx="179892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Linux Biolinum"/>
                <a:ea typeface="DejaVu Sans"/>
              </a:rPr>
              <a:t>No Artefacts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5292000" y="3923280"/>
            <a:ext cx="161928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Linux Biolinum"/>
                <a:ea typeface="DejaVu Sans"/>
              </a:rPr>
              <a:t>With Artefacts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5" name="" descr=""/>
          <p:cNvPicPr/>
          <p:nvPr/>
        </p:nvPicPr>
        <p:blipFill>
          <a:blip r:embed="rId6"/>
          <a:stretch/>
        </p:blipFill>
        <p:spPr>
          <a:xfrm>
            <a:off x="5366160" y="1083240"/>
            <a:ext cx="2086920" cy="2335320"/>
          </a:xfrm>
          <a:prstGeom prst="rect">
            <a:avLst/>
          </a:prstGeom>
          <a:ln w="0">
            <a:noFill/>
          </a:ln>
        </p:spPr>
      </p:pic>
      <p:sp>
        <p:nvSpPr>
          <p:cNvPr id="326" name=""/>
          <p:cNvSpPr/>
          <p:nvPr/>
        </p:nvSpPr>
        <p:spPr>
          <a:xfrm rot="18409800">
            <a:off x="5037840" y="1599840"/>
            <a:ext cx="1748160" cy="387720"/>
          </a:xfrm>
          <a:prstGeom prst="ellipse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"/>
          <p:cNvSpPr/>
          <p:nvPr/>
        </p:nvSpPr>
        <p:spPr>
          <a:xfrm rot="5283000">
            <a:off x="5904000" y="2445120"/>
            <a:ext cx="529560" cy="1470600"/>
          </a:xfrm>
          <a:prstGeom prst="ellipse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" descr=""/>
          <p:cNvPicPr/>
          <p:nvPr/>
        </p:nvPicPr>
        <p:blipFill>
          <a:blip r:embed="rId7"/>
          <a:stretch/>
        </p:blipFill>
        <p:spPr>
          <a:xfrm>
            <a:off x="7562160" y="2946240"/>
            <a:ext cx="2231280" cy="2057400"/>
          </a:xfrm>
          <a:prstGeom prst="rect">
            <a:avLst/>
          </a:prstGeom>
          <a:ln w="0">
            <a:noFill/>
          </a:ln>
        </p:spPr>
      </p:pic>
      <p:sp>
        <p:nvSpPr>
          <p:cNvPr id="329" name=""/>
          <p:cNvSpPr/>
          <p:nvPr/>
        </p:nvSpPr>
        <p:spPr>
          <a:xfrm rot="21462600">
            <a:off x="8413560" y="2924280"/>
            <a:ext cx="593280" cy="1536120"/>
          </a:xfrm>
          <a:prstGeom prst="ellipse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"/>
          <p:cNvGrpSpPr/>
          <p:nvPr/>
        </p:nvGrpSpPr>
        <p:grpSpPr>
          <a:xfrm>
            <a:off x="0" y="360"/>
            <a:ext cx="10079280" cy="539280"/>
            <a:chOff x="0" y="360"/>
            <a:chExt cx="10079280" cy="539280"/>
          </a:xfrm>
        </p:grpSpPr>
        <p:sp>
          <p:nvSpPr>
            <p:cNvPr id="331" name=""/>
            <p:cNvSpPr/>
            <p:nvPr/>
          </p:nvSpPr>
          <p:spPr>
            <a:xfrm>
              <a:off x="0" y="144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2" name="" descr=""/>
            <p:cNvPicPr/>
            <p:nvPr/>
          </p:nvPicPr>
          <p:blipFill>
            <a:blip r:embed="rId1"/>
            <a:stretch/>
          </p:blipFill>
          <p:spPr>
            <a:xfrm>
              <a:off x="7560720" y="36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3" name="" descr=""/>
            <p:cNvPicPr/>
            <p:nvPr/>
          </p:nvPicPr>
          <p:blipFill>
            <a:blip r:embed="rId2"/>
            <a:stretch/>
          </p:blipFill>
          <p:spPr>
            <a:xfrm>
              <a:off x="8427960" y="36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4" name="" descr=""/>
            <p:cNvPicPr/>
            <p:nvPr/>
          </p:nvPicPr>
          <p:blipFill>
            <a:blip r:embed="rId3"/>
            <a:stretch/>
          </p:blipFill>
          <p:spPr>
            <a:xfrm>
              <a:off x="1280160" y="3672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5" name=""/>
          <p:cNvSpPr/>
          <p:nvPr/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Experiment setup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36" name="" descr=""/>
          <p:cNvPicPr/>
          <p:nvPr/>
        </p:nvPicPr>
        <p:blipFill>
          <a:blip r:embed="rId4"/>
          <a:stretch/>
        </p:blipFill>
        <p:spPr>
          <a:xfrm>
            <a:off x="559800" y="1326240"/>
            <a:ext cx="4314240" cy="3287520"/>
          </a:xfrm>
          <a:prstGeom prst="rect">
            <a:avLst/>
          </a:prstGeom>
          <a:ln w="0">
            <a:noFill/>
          </a:ln>
        </p:spPr>
      </p:pic>
      <p:pic>
        <p:nvPicPr>
          <p:cNvPr id="337" name="" descr=""/>
          <p:cNvPicPr/>
          <p:nvPr/>
        </p:nvPicPr>
        <p:blipFill>
          <a:blip r:embed="rId5"/>
          <a:stretch/>
        </p:blipFill>
        <p:spPr>
          <a:xfrm>
            <a:off x="5152320" y="1842840"/>
            <a:ext cx="4426200" cy="225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339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0" name="" descr=""/>
            <p:cNvPicPr/>
            <p:nvPr/>
          </p:nvPicPr>
          <p:blipFill>
            <a:blip r:embed="rId1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1" name="" descr=""/>
            <p:cNvPicPr/>
            <p:nvPr/>
          </p:nvPicPr>
          <p:blipFill>
            <a:blip r:embed="rId2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2" name="" descr=""/>
            <p:cNvPicPr/>
            <p:nvPr/>
          </p:nvPicPr>
          <p:blipFill>
            <a:blip r:embed="rId3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44" name="" descr=""/>
          <p:cNvPicPr/>
          <p:nvPr/>
        </p:nvPicPr>
        <p:blipFill>
          <a:blip r:embed="rId4"/>
          <a:stretch/>
        </p:blipFill>
        <p:spPr>
          <a:xfrm>
            <a:off x="532440" y="485640"/>
            <a:ext cx="9150840" cy="2642760"/>
          </a:xfrm>
          <a:prstGeom prst="rect">
            <a:avLst/>
          </a:prstGeom>
          <a:ln w="0">
            <a:noFill/>
          </a:ln>
        </p:spPr>
      </p:pic>
      <p:pic>
        <p:nvPicPr>
          <p:cNvPr id="345" name="" descr=""/>
          <p:cNvPicPr/>
          <p:nvPr/>
        </p:nvPicPr>
        <p:blipFill>
          <a:blip r:embed="rId5"/>
          <a:stretch/>
        </p:blipFill>
        <p:spPr>
          <a:xfrm>
            <a:off x="532440" y="3047400"/>
            <a:ext cx="9150840" cy="26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"/>
          <p:cNvGrpSpPr/>
          <p:nvPr/>
        </p:nvGrpSpPr>
        <p:grpSpPr>
          <a:xfrm>
            <a:off x="0" y="0"/>
            <a:ext cx="10079280" cy="539280"/>
            <a:chOff x="0" y="0"/>
            <a:chExt cx="10079280" cy="539280"/>
          </a:xfrm>
        </p:grpSpPr>
        <p:sp>
          <p:nvSpPr>
            <p:cNvPr id="347" name=""/>
            <p:cNvSpPr/>
            <p:nvPr/>
          </p:nvSpPr>
          <p:spPr>
            <a:xfrm>
              <a:off x="0" y="1080"/>
              <a:ext cx="10079280" cy="538200"/>
            </a:xfrm>
            <a:prstGeom prst="rect">
              <a:avLst/>
            </a:prstGeom>
            <a:solidFill>
              <a:srgbClr val="c9211e"/>
            </a:solidFill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8" name="" descr=""/>
            <p:cNvPicPr/>
            <p:nvPr/>
          </p:nvPicPr>
          <p:blipFill>
            <a:blip r:embed="rId1"/>
            <a:stretch/>
          </p:blipFill>
          <p:spPr>
            <a:xfrm>
              <a:off x="7560720" y="0"/>
              <a:ext cx="538560" cy="53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9" name="" descr=""/>
            <p:cNvPicPr/>
            <p:nvPr/>
          </p:nvPicPr>
          <p:blipFill>
            <a:blip r:embed="rId2"/>
            <a:stretch/>
          </p:blipFill>
          <p:spPr>
            <a:xfrm>
              <a:off x="8427960" y="0"/>
              <a:ext cx="533880" cy="5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0" name="" descr=""/>
            <p:cNvPicPr/>
            <p:nvPr/>
          </p:nvPicPr>
          <p:blipFill>
            <a:blip r:embed="rId3"/>
            <a:stretch/>
          </p:blipFill>
          <p:spPr>
            <a:xfrm>
              <a:off x="1280160" y="36360"/>
              <a:ext cx="483120" cy="483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799280" y="1080"/>
            <a:ext cx="6480000" cy="67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Results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52" name="" descr=""/>
          <p:cNvPicPr/>
          <p:nvPr/>
        </p:nvPicPr>
        <p:blipFill>
          <a:blip r:embed="rId4"/>
          <a:stretch/>
        </p:blipFill>
        <p:spPr>
          <a:xfrm>
            <a:off x="668880" y="576000"/>
            <a:ext cx="8801640" cy="5073840"/>
          </a:xfrm>
          <a:prstGeom prst="rect">
            <a:avLst/>
          </a:prstGeom>
          <a:ln w="0">
            <a:noFill/>
          </a:ln>
        </p:spPr>
      </p:pic>
      <p:sp>
        <p:nvSpPr>
          <p:cNvPr id="353" name=""/>
          <p:cNvSpPr/>
          <p:nvPr/>
        </p:nvSpPr>
        <p:spPr>
          <a:xfrm>
            <a:off x="3456000" y="3060000"/>
            <a:ext cx="899640" cy="899640"/>
          </a:xfrm>
          <a:prstGeom prst="rect">
            <a:avLst/>
          </a:prstGeom>
          <a:noFill/>
          <a:ln cap="rnd" w="0">
            <a:solidFill>
              <a:srgbClr val="106802"/>
            </a:solidFill>
            <a:prstDash val="lgDash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8604</TotalTime>
  <Application>LibreOffice/7.2.7.2$Linux_X86_64 LibreOffice_project/20$Build-2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2022-08-01T13:40:33Z</dcterms:created>
  <dc:creator/>
  <dc:description/>
  <dc:language>zh-HK</dc:language>
  <cp:lastModifiedBy/>
  <dcterms:modified xsi:type="dcterms:W3CDTF">2022-08-19T17:11:09Z</dcterms:modified>
  <cp:revision>33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